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85" r:id="rId4"/>
    <p:sldId id="286" r:id="rId5"/>
    <p:sldId id="258" r:id="rId6"/>
    <p:sldId id="278" r:id="rId7"/>
    <p:sldId id="280" r:id="rId8"/>
    <p:sldId id="281" r:id="rId9"/>
    <p:sldId id="282" r:id="rId10"/>
    <p:sldId id="279" r:id="rId11"/>
    <p:sldId id="273" r:id="rId12"/>
    <p:sldId id="283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lvl="0" algn="just"/>
            <a:r>
              <a:rPr lang="ru-RU" sz="2000" b="1" u="sng" dirty="0" smtClean="0"/>
              <a:t/>
            </a:r>
            <a:br>
              <a:rPr lang="ru-RU" sz="2000" b="1" u="sng" dirty="0" smtClean="0"/>
            </a:br>
            <a:r>
              <a:rPr lang="ru-RU" sz="2000" b="1" u="sng" dirty="0" smtClean="0"/>
              <a:t/>
            </a:r>
            <a:br>
              <a:rPr lang="ru-RU" sz="2000" b="1" u="sng" dirty="0" smtClean="0"/>
            </a:br>
            <a:r>
              <a:rPr lang="ru-RU" sz="2000" b="1" u="sng" dirty="0" smtClean="0"/>
              <a:t/>
            </a:r>
            <a:br>
              <a:rPr lang="ru-RU" sz="2000" b="1" u="sng" dirty="0" smtClean="0"/>
            </a:br>
            <a:r>
              <a:rPr lang="ru-RU" sz="2000" b="1" u="sng" dirty="0" smtClean="0"/>
              <a:t/>
            </a:r>
            <a:br>
              <a:rPr lang="ru-RU" sz="2000" b="1" u="sng" dirty="0" smtClean="0"/>
            </a:br>
            <a:r>
              <a:rPr lang="ru-RU" sz="2000" b="1" u="sng" dirty="0" smtClean="0"/>
              <a:t/>
            </a:r>
            <a:br>
              <a:rPr lang="ru-RU" sz="2000" b="1" u="sng" dirty="0" smtClean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1371600" y="4214818"/>
            <a:ext cx="6400800" cy="2185982"/>
          </a:xfrm>
        </p:spPr>
        <p:txBody>
          <a:bodyPr>
            <a:normAutofit/>
          </a:bodyPr>
          <a:lstStyle/>
          <a:p>
            <a:pPr algn="r"/>
            <a:endParaRPr lang="ru-RU" sz="2000" dirty="0" smtClean="0">
              <a:solidFill>
                <a:schemeClr val="tx1"/>
              </a:solidFill>
            </a:endParaRPr>
          </a:p>
          <a:p>
            <a:pPr algn="r"/>
            <a:r>
              <a:rPr lang="ru-RU" sz="2000" dirty="0" err="1" smtClean="0">
                <a:solidFill>
                  <a:schemeClr val="tx1"/>
                </a:solidFill>
              </a:rPr>
              <a:t>Ярусова</a:t>
            </a:r>
            <a:r>
              <a:rPr lang="ru-RU" sz="2000" dirty="0" smtClean="0">
                <a:solidFill>
                  <a:schemeClr val="tx1"/>
                </a:solidFill>
              </a:rPr>
              <a:t> Е.А., </a:t>
            </a:r>
            <a:r>
              <a:rPr lang="ru-RU" sz="2000" dirty="0" err="1" smtClean="0">
                <a:solidFill>
                  <a:schemeClr val="tx1"/>
                </a:solidFill>
              </a:rPr>
              <a:t>ст.воспитатель</a:t>
            </a:r>
            <a:r>
              <a:rPr lang="ru-RU" sz="2000" dirty="0" smtClean="0">
                <a:solidFill>
                  <a:schemeClr val="tx1"/>
                </a:solidFill>
              </a:rPr>
              <a:t>  высшей кв. </a:t>
            </a:r>
            <a:r>
              <a:rPr lang="ru-RU" sz="2000" smtClean="0">
                <a:solidFill>
                  <a:schemeClr val="tx1"/>
                </a:solidFill>
              </a:rPr>
              <a:t>категории МАДОУ</a:t>
            </a:r>
            <a:r>
              <a:rPr lang="ru-RU" sz="2000" dirty="0" smtClean="0">
                <a:solidFill>
                  <a:schemeClr val="tx1"/>
                </a:solidFill>
              </a:rPr>
              <a:t>№131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142984"/>
            <a:ext cx="778674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 </a:t>
            </a:r>
            <a:r>
              <a:rPr lang="ru-RU" sz="3200" b="1" smtClean="0"/>
              <a:t>Планирование </a:t>
            </a:r>
            <a:r>
              <a:rPr lang="ru-RU" sz="3200" b="1" dirty="0" smtClean="0"/>
              <a:t>образовательной деятельности в соответствии с ФГОС  дошкольного образования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39552" y="1628800"/>
            <a:ext cx="8079297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КАЛЕНДАРНОЕ ПЛАНИРОВАНИЕ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530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216" y="214290"/>
            <a:ext cx="8953784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361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stvaunPf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071546"/>
            <a:ext cx="7500990" cy="562341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ПРОЕКТНЫЕ ПАПКИ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3" y="1700808"/>
            <a:ext cx="7740848" cy="4425355"/>
          </a:xfrm>
        </p:spPr>
        <p:txBody>
          <a:bodyPr>
            <a:noAutofit/>
          </a:bodyPr>
          <a:lstStyle/>
          <a:p>
            <a:r>
              <a:rPr lang="ru-RU" sz="2000" b="1" u="sng" dirty="0" smtClean="0"/>
              <a:t>Образовательный  процесс  ДОУ  </a:t>
            </a:r>
            <a:r>
              <a:rPr lang="ru-RU" sz="2000" b="1" dirty="0" smtClean="0"/>
              <a:t>–  </a:t>
            </a:r>
            <a:r>
              <a:rPr lang="ru-RU" sz="2000" dirty="0" smtClean="0"/>
              <a:t>это  системный, целостный,  развивающийся  во  времени  и  в  рамках определенной  системы,  целенаправленный  процесс</a:t>
            </a:r>
            <a:br>
              <a:rPr lang="ru-RU" sz="2000" dirty="0" smtClean="0"/>
            </a:br>
            <a:r>
              <a:rPr lang="ru-RU" sz="2000" dirty="0" smtClean="0"/>
              <a:t>взаимодействия  взрослых  и  детей,  носящий  личностно-ориентированный  характер,  направленный  на  достижение социально-значимых  результатов,  призванный  привести  к преобразованию  личностных  свойств  и  качеств воспитанников.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Образовательный процесс обеспечивает каждой отдельной личности возможность </a:t>
            </a:r>
          </a:p>
          <a:p>
            <a:r>
              <a:rPr lang="ru-RU" sz="2000" dirty="0" smtClean="0"/>
              <a:t>удовлетворять свои потребности в развитии, </a:t>
            </a:r>
          </a:p>
          <a:p>
            <a:r>
              <a:rPr lang="ru-RU" sz="2000" dirty="0" smtClean="0"/>
              <a:t>развивать свои потенциальные способности, </a:t>
            </a:r>
          </a:p>
          <a:p>
            <a:r>
              <a:rPr lang="ru-RU" sz="2000" dirty="0" smtClean="0"/>
              <a:t>сохранить свою индивидуальность, </a:t>
            </a:r>
            <a:r>
              <a:rPr lang="ru-RU" sz="2000" dirty="0" err="1" smtClean="0"/>
              <a:t>самореализоваться</a:t>
            </a:r>
            <a:r>
              <a:rPr lang="ru-RU" sz="2000" dirty="0" smtClean="0"/>
              <a:t>.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 smtClean="0"/>
              <a:t>Современные требования к планированию образовательной деятельности в соответствии с ФГОС  дошкольного образования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Образовательный процесс обеспечивает каждой отдельной личности возможность удовлетворять свои потребности в развитии, развивать свои потенциальные способности, сохранить свою </a:t>
            </a:r>
            <a:r>
              <a:rPr lang="ru-RU" dirty="0" smtClean="0"/>
              <a:t>индивидуальность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Образовательный процесс ДО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508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628800"/>
            <a:ext cx="7696365" cy="3888432"/>
          </a:xfrm>
        </p:spPr>
        <p:txBody>
          <a:bodyPr>
            <a:normAutofit fontScale="92500"/>
          </a:bodyPr>
          <a:lstStyle/>
          <a:p>
            <a:endParaRPr lang="ru-RU" dirty="0"/>
          </a:p>
          <a:p>
            <a:r>
              <a:rPr lang="ru-RU" dirty="0" smtClean="0"/>
              <a:t>годовой </a:t>
            </a:r>
            <a:r>
              <a:rPr lang="ru-RU" dirty="0"/>
              <a:t>и календарный план </a:t>
            </a:r>
          </a:p>
          <a:p>
            <a:endParaRPr lang="ru-RU" dirty="0"/>
          </a:p>
          <a:p>
            <a:r>
              <a:rPr lang="ru-RU" dirty="0"/>
              <a:t>Модульное планирование учитывает особенности работы современного дошкольного учреждения и состоит из трех взаимосвязанных разделов:</a:t>
            </a:r>
          </a:p>
          <a:p>
            <a:r>
              <a:rPr lang="ru-RU" dirty="0"/>
              <a:t>перспективно-календарное планирование;</a:t>
            </a:r>
          </a:p>
          <a:p>
            <a:r>
              <a:rPr lang="ru-RU" dirty="0"/>
              <a:t>осуществление преемственности между ДОО и школой;</a:t>
            </a:r>
          </a:p>
          <a:p>
            <a:r>
              <a:rPr lang="ru-RU" dirty="0"/>
              <a:t>связь со специалистами дошкольного образования и общественными организациями.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Две основные формы планирования: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6272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43608" y="1556792"/>
            <a:ext cx="7056784" cy="5142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 smtClean="0"/>
              <a:t>Современные требования к планированию образовательной деятельности в соответствии с ФГОС  дошкольного образования</a:t>
            </a:r>
            <a:br>
              <a:rPr lang="ru-RU" sz="2200" b="1" dirty="0" smtClean="0"/>
            </a:br>
            <a:r>
              <a:rPr lang="ru-RU" sz="2200" b="1" dirty="0" smtClean="0"/>
              <a:t>БЛОЧНО-ТЕМАТИЧЕСКОЕ ПЛАНИРОВАНИЕ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YpyTgaKKVl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714488"/>
            <a:ext cx="3786214" cy="378621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 ПРОЕКТА</a:t>
            </a:r>
            <a:endParaRPr lang="ru-RU" dirty="0"/>
          </a:p>
        </p:txBody>
      </p:sp>
      <p:pic>
        <p:nvPicPr>
          <p:cNvPr id="6" name="Содержимое 3" descr="IMG_54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1285860"/>
            <a:ext cx="452596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1982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_55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4886877">
            <a:off x="-34889" y="2153720"/>
            <a:ext cx="4545628" cy="340922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 ПРОЕКТА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428736"/>
            <a:ext cx="4634747" cy="4341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csY982QGa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142984"/>
            <a:ext cx="4374485" cy="326866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 ПРОЕКТА</a:t>
            </a:r>
            <a:endParaRPr lang="ru-RU" dirty="0"/>
          </a:p>
        </p:txBody>
      </p:sp>
      <p:pic>
        <p:nvPicPr>
          <p:cNvPr id="5" name="Рисунок 4" descr="ZOO8MTwEVg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3286124"/>
            <a:ext cx="4286280" cy="32027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sudKkPn5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1960" y="1488079"/>
            <a:ext cx="4618803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 ПРОЕКТА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3573016"/>
            <a:ext cx="5619736" cy="3020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791</TotalTime>
  <Words>108</Words>
  <Application>Microsoft Office PowerPoint</Application>
  <PresentationFormat>Экран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     </vt:lpstr>
      <vt:lpstr>Современные требования к планированию образовательной деятельности в соответствии с ФГОС  дошкольного образования </vt:lpstr>
      <vt:lpstr>Образовательный процесс ДО</vt:lpstr>
      <vt:lpstr>Две основные формы планирования:  </vt:lpstr>
      <vt:lpstr>Современные требования к планированию образовательной деятельности в соответствии с ФГОС  дошкольного образования БЛОЧНО-ТЕМАТИЧЕСКОЕ ПЛАНИРОВАНИЕ </vt:lpstr>
      <vt:lpstr>ИТОГ ПРОЕКТА</vt:lpstr>
      <vt:lpstr>ИТОГ ПРОЕКТА</vt:lpstr>
      <vt:lpstr>ИТОГ ПРОЕКТА</vt:lpstr>
      <vt:lpstr>ИТОГ ПРОЕКТА</vt:lpstr>
      <vt:lpstr>КАЛЕНДАРНОЕ ПЛАНИРОВАНИЕ</vt:lpstr>
      <vt:lpstr>Презентация PowerPoint</vt:lpstr>
      <vt:lpstr>ПРОЕКТНЫЕ ПАПКИ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Образовательный  процесс  ДОУ  –  это  системный, целостный,  развивающийся  во  времени  и  в  рамках определенной  системы,  целенаправленный  процесс взаимодействия  взрослых  и  детей,  носящий  личностно-ориентированный  характер,  направленный  на  достижение социально-значимых  результатов,  призванный  привести  к преобразованию  личностных  свойств  и  качеств воспитанников.  Образовательный процесс должен:  Сочетать  принципы  научной  обоснованности  и практической применимости;  Соответствовать  критериям  полноты,  необходимости  и достаточности;  Обеспечивать  единство  воспитательных,  развивающих  и обучающих целей и задач процесса образования детей.</dc:title>
  <dc:creator>Алексей</dc:creator>
  <cp:lastModifiedBy>marina</cp:lastModifiedBy>
  <cp:revision>74</cp:revision>
  <dcterms:created xsi:type="dcterms:W3CDTF">2014-11-11T20:54:14Z</dcterms:created>
  <dcterms:modified xsi:type="dcterms:W3CDTF">2014-11-29T16:42:45Z</dcterms:modified>
</cp:coreProperties>
</file>